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18" d="100"/>
          <a:sy n="118" d="100"/>
        </p:scale>
        <p:origin x="-1232" y="-104"/>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3"/>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DC6F22A-BB94-A54F-913C-5B55357FCF93}" type="datetimeFigureOut">
              <a:rPr lang="en-US" smtClean="0"/>
              <a:t>10/2/16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9516AA-8F04-BE43-84CE-1B1BB11BCA51}" type="slidenum">
              <a:rPr lang="en-US" smtClean="0"/>
              <a:t>‹#›</a:t>
            </a:fld>
            <a:endParaRPr lang="en-US"/>
          </a:p>
        </p:txBody>
      </p:sp>
    </p:spTree>
    <p:extLst>
      <p:ext uri="{BB962C8B-B14F-4D97-AF65-F5344CB8AC3E}">
        <p14:creationId xmlns:p14="http://schemas.microsoft.com/office/powerpoint/2010/main" val="27584982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C6F22A-BB94-A54F-913C-5B55357FCF93}" type="datetimeFigureOut">
              <a:rPr lang="en-US" smtClean="0"/>
              <a:t>10/2/16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9516AA-8F04-BE43-84CE-1B1BB11BCA51}" type="slidenum">
              <a:rPr lang="en-US" smtClean="0"/>
              <a:t>‹#›</a:t>
            </a:fld>
            <a:endParaRPr lang="en-US"/>
          </a:p>
        </p:txBody>
      </p:sp>
    </p:spTree>
    <p:extLst>
      <p:ext uri="{BB962C8B-B14F-4D97-AF65-F5344CB8AC3E}">
        <p14:creationId xmlns:p14="http://schemas.microsoft.com/office/powerpoint/2010/main" val="2838597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C6F22A-BB94-A54F-913C-5B55357FCF93}" type="datetimeFigureOut">
              <a:rPr lang="en-US" smtClean="0"/>
              <a:t>10/2/16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9516AA-8F04-BE43-84CE-1B1BB11BCA51}" type="slidenum">
              <a:rPr lang="en-US" smtClean="0"/>
              <a:t>‹#›</a:t>
            </a:fld>
            <a:endParaRPr lang="en-US"/>
          </a:p>
        </p:txBody>
      </p:sp>
    </p:spTree>
    <p:extLst>
      <p:ext uri="{BB962C8B-B14F-4D97-AF65-F5344CB8AC3E}">
        <p14:creationId xmlns:p14="http://schemas.microsoft.com/office/powerpoint/2010/main" val="478962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C6F22A-BB94-A54F-913C-5B55357FCF93}" type="datetimeFigureOut">
              <a:rPr lang="en-US" smtClean="0"/>
              <a:t>10/2/16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9516AA-8F04-BE43-84CE-1B1BB11BCA51}" type="slidenum">
              <a:rPr lang="en-US" smtClean="0"/>
              <a:t>‹#›</a:t>
            </a:fld>
            <a:endParaRPr lang="en-US"/>
          </a:p>
        </p:txBody>
      </p:sp>
    </p:spTree>
    <p:extLst>
      <p:ext uri="{BB962C8B-B14F-4D97-AF65-F5344CB8AC3E}">
        <p14:creationId xmlns:p14="http://schemas.microsoft.com/office/powerpoint/2010/main" val="36457511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DC6F22A-BB94-A54F-913C-5B55357FCF93}" type="datetimeFigureOut">
              <a:rPr lang="en-US" smtClean="0"/>
              <a:t>10/2/16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9516AA-8F04-BE43-84CE-1B1BB11BCA51}" type="slidenum">
              <a:rPr lang="en-US" smtClean="0"/>
              <a:t>‹#›</a:t>
            </a:fld>
            <a:endParaRPr lang="en-US"/>
          </a:p>
        </p:txBody>
      </p:sp>
    </p:spTree>
    <p:extLst>
      <p:ext uri="{BB962C8B-B14F-4D97-AF65-F5344CB8AC3E}">
        <p14:creationId xmlns:p14="http://schemas.microsoft.com/office/powerpoint/2010/main" val="37787338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DC6F22A-BB94-A54F-913C-5B55357FCF93}" type="datetimeFigureOut">
              <a:rPr lang="en-US" smtClean="0"/>
              <a:t>10/2/16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9516AA-8F04-BE43-84CE-1B1BB11BCA51}" type="slidenum">
              <a:rPr lang="en-US" smtClean="0"/>
              <a:t>‹#›</a:t>
            </a:fld>
            <a:endParaRPr lang="en-US"/>
          </a:p>
        </p:txBody>
      </p:sp>
    </p:spTree>
    <p:extLst>
      <p:ext uri="{BB962C8B-B14F-4D97-AF65-F5344CB8AC3E}">
        <p14:creationId xmlns:p14="http://schemas.microsoft.com/office/powerpoint/2010/main" val="1098668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DC6F22A-BB94-A54F-913C-5B55357FCF93}" type="datetimeFigureOut">
              <a:rPr lang="en-US" smtClean="0"/>
              <a:t>10/2/16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9516AA-8F04-BE43-84CE-1B1BB11BCA51}" type="slidenum">
              <a:rPr lang="en-US" smtClean="0"/>
              <a:t>‹#›</a:t>
            </a:fld>
            <a:endParaRPr lang="en-US"/>
          </a:p>
        </p:txBody>
      </p:sp>
    </p:spTree>
    <p:extLst>
      <p:ext uri="{BB962C8B-B14F-4D97-AF65-F5344CB8AC3E}">
        <p14:creationId xmlns:p14="http://schemas.microsoft.com/office/powerpoint/2010/main" val="2898294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DC6F22A-BB94-A54F-913C-5B55357FCF93}" type="datetimeFigureOut">
              <a:rPr lang="en-US" smtClean="0"/>
              <a:t>10/2/16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9516AA-8F04-BE43-84CE-1B1BB11BCA51}" type="slidenum">
              <a:rPr lang="en-US" smtClean="0"/>
              <a:t>‹#›</a:t>
            </a:fld>
            <a:endParaRPr lang="en-US"/>
          </a:p>
        </p:txBody>
      </p:sp>
    </p:spTree>
    <p:extLst>
      <p:ext uri="{BB962C8B-B14F-4D97-AF65-F5344CB8AC3E}">
        <p14:creationId xmlns:p14="http://schemas.microsoft.com/office/powerpoint/2010/main" val="39820126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C6F22A-BB94-A54F-913C-5B55357FCF93}" type="datetimeFigureOut">
              <a:rPr lang="en-US" smtClean="0"/>
              <a:t>10/2/16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9516AA-8F04-BE43-84CE-1B1BB11BCA51}" type="slidenum">
              <a:rPr lang="en-US" smtClean="0"/>
              <a:t>‹#›</a:t>
            </a:fld>
            <a:endParaRPr lang="en-US"/>
          </a:p>
        </p:txBody>
      </p:sp>
    </p:spTree>
    <p:extLst>
      <p:ext uri="{BB962C8B-B14F-4D97-AF65-F5344CB8AC3E}">
        <p14:creationId xmlns:p14="http://schemas.microsoft.com/office/powerpoint/2010/main" val="4097439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12"/>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C6F22A-BB94-A54F-913C-5B55357FCF93}" type="datetimeFigureOut">
              <a:rPr lang="en-US" smtClean="0"/>
              <a:t>10/2/16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9516AA-8F04-BE43-84CE-1B1BB11BCA51}" type="slidenum">
              <a:rPr lang="en-US" smtClean="0"/>
              <a:t>‹#›</a:t>
            </a:fld>
            <a:endParaRPr lang="en-US"/>
          </a:p>
        </p:txBody>
      </p:sp>
    </p:spTree>
    <p:extLst>
      <p:ext uri="{BB962C8B-B14F-4D97-AF65-F5344CB8AC3E}">
        <p14:creationId xmlns:p14="http://schemas.microsoft.com/office/powerpoint/2010/main" val="3778036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27"/>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C6F22A-BB94-A54F-913C-5B55357FCF93}" type="datetimeFigureOut">
              <a:rPr lang="en-US" smtClean="0"/>
              <a:t>10/2/16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9516AA-8F04-BE43-84CE-1B1BB11BCA51}" type="slidenum">
              <a:rPr lang="en-US" smtClean="0"/>
              <a:t>‹#›</a:t>
            </a:fld>
            <a:endParaRPr lang="en-US"/>
          </a:p>
        </p:txBody>
      </p:sp>
    </p:spTree>
    <p:extLst>
      <p:ext uri="{BB962C8B-B14F-4D97-AF65-F5344CB8AC3E}">
        <p14:creationId xmlns:p14="http://schemas.microsoft.com/office/powerpoint/2010/main" val="383189733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ADC6F22A-BB94-A54F-913C-5B55357FCF93}" type="datetimeFigureOut">
              <a:rPr lang="en-US" smtClean="0"/>
              <a:t>10/2/16</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59516AA-8F04-BE43-84CE-1B1BB11BCA51}" type="slidenum">
              <a:rPr lang="en-US" smtClean="0"/>
              <a:t>‹#›</a:t>
            </a:fld>
            <a:endParaRPr lang="en-US"/>
          </a:p>
        </p:txBody>
      </p:sp>
    </p:spTree>
    <p:extLst>
      <p:ext uri="{BB962C8B-B14F-4D97-AF65-F5344CB8AC3E}">
        <p14:creationId xmlns:p14="http://schemas.microsoft.com/office/powerpoint/2010/main" val="37687094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 Id="rId3"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 Id="rId3"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4393679"/>
          </a:xfrm>
        </p:spPr>
        <p:txBody>
          <a:bodyPr/>
          <a:lstStyle/>
          <a:p>
            <a:r>
              <a:rPr lang="en-US" dirty="0" smtClean="0"/>
              <a:t>It’s Time for New Thinking</a:t>
            </a:r>
            <a:br>
              <a:rPr lang="en-US" dirty="0" smtClean="0"/>
            </a:br>
            <a:r>
              <a:rPr lang="en-US" dirty="0"/>
              <a:t/>
            </a:r>
            <a:br>
              <a:rPr lang="en-US" dirty="0"/>
            </a:br>
            <a:r>
              <a:rPr lang="en-US" dirty="0" smtClean="0"/>
              <a:t>New Ways</a:t>
            </a:r>
            <a:endParaRPr lang="en-US" dirty="0"/>
          </a:p>
        </p:txBody>
      </p:sp>
    </p:spTree>
    <p:extLst>
      <p:ext uri="{BB962C8B-B14F-4D97-AF65-F5344CB8AC3E}">
        <p14:creationId xmlns:p14="http://schemas.microsoft.com/office/powerpoint/2010/main" val="3895445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80"/>
            <a:ext cx="8229600" cy="2880121"/>
          </a:xfrm>
        </p:spPr>
        <p:txBody>
          <a:bodyPr/>
          <a:lstStyle/>
          <a:p>
            <a:r>
              <a:rPr lang="en-US" dirty="0">
                <a:latin typeface="Trebuchet MS"/>
                <a:cs typeface="Trebuchet MS"/>
              </a:rPr>
              <a:t>It’s private.</a:t>
            </a:r>
            <a:br>
              <a:rPr lang="en-US" dirty="0">
                <a:latin typeface="Trebuchet MS"/>
                <a:cs typeface="Trebuchet MS"/>
              </a:rPr>
            </a:br>
            <a:r>
              <a:rPr lang="en-US" dirty="0">
                <a:latin typeface="Trebuchet MS"/>
                <a:cs typeface="Trebuchet MS"/>
              </a:rPr>
              <a:t>Fast.</a:t>
            </a:r>
            <a:br>
              <a:rPr lang="en-US" dirty="0">
                <a:latin typeface="Trebuchet MS"/>
                <a:cs typeface="Trebuchet MS"/>
              </a:rPr>
            </a:br>
            <a:r>
              <a:rPr lang="en-US" dirty="0">
                <a:latin typeface="Trebuchet MS"/>
                <a:cs typeface="Trebuchet MS"/>
              </a:rPr>
              <a:t>At the moment of need</a:t>
            </a:r>
            <a:r>
              <a:rPr lang="en-US" dirty="0" smtClean="0">
                <a:latin typeface="Trebuchet MS"/>
                <a:cs typeface="Trebuchet MS"/>
              </a:rPr>
              <a:t>.</a:t>
            </a:r>
            <a:r>
              <a:rPr lang="en-US" dirty="0">
                <a:latin typeface="Trebuchet MS"/>
                <a:cs typeface="Trebuchet MS"/>
              </a:rPr>
              <a:t/>
            </a:r>
            <a:br>
              <a:rPr lang="en-US" dirty="0">
                <a:latin typeface="Trebuchet MS"/>
                <a:cs typeface="Trebuchet MS"/>
              </a:rPr>
            </a:br>
            <a:r>
              <a:rPr lang="en-US" dirty="0">
                <a:latin typeface="Trebuchet MS"/>
                <a:cs typeface="Trebuchet MS"/>
              </a:rPr>
              <a:t>No effort.</a:t>
            </a:r>
          </a:p>
        </p:txBody>
      </p:sp>
      <p:pic>
        <p:nvPicPr>
          <p:cNvPr id="3" name="Picture 2"/>
          <p:cNvPicPr>
            <a:picLocks noChangeAspect="1"/>
          </p:cNvPicPr>
          <p:nvPr/>
        </p:nvPicPr>
        <p:blipFill>
          <a:blip r:embed="rId2"/>
          <a:stretch>
            <a:fillRect/>
          </a:stretch>
        </p:blipFill>
        <p:spPr>
          <a:xfrm>
            <a:off x="1600200" y="3486150"/>
            <a:ext cx="2705100" cy="1513080"/>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3"/>
          <a:stretch>
            <a:fillRect/>
          </a:stretch>
        </p:blipFill>
        <p:spPr>
          <a:xfrm>
            <a:off x="4724400" y="3486152"/>
            <a:ext cx="2825840" cy="15030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233277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5979"/>
            <a:ext cx="8229600" cy="4059801"/>
          </a:xfrm>
        </p:spPr>
        <p:txBody>
          <a:bodyPr>
            <a:normAutofit fontScale="90000"/>
          </a:bodyPr>
          <a:lstStyle/>
          <a:p>
            <a:r>
              <a:rPr lang="en-US" dirty="0" smtClean="0"/>
              <a:t/>
            </a:r>
            <a:br>
              <a:rPr lang="en-US" dirty="0" smtClean="0"/>
            </a:br>
            <a:r>
              <a:rPr lang="en-US" dirty="0" smtClean="0"/>
              <a:t/>
            </a:r>
            <a:br>
              <a:rPr lang="en-US" dirty="0" smtClean="0"/>
            </a:br>
            <a:r>
              <a:rPr lang="en-US" dirty="0" smtClean="0"/>
              <a:t/>
            </a:r>
            <a:br>
              <a:rPr lang="en-US" dirty="0" smtClean="0"/>
            </a:br>
            <a:r>
              <a:rPr lang="en-US" dirty="0" smtClean="0"/>
              <a:t>private</a:t>
            </a:r>
            <a:br>
              <a:rPr lang="en-US" dirty="0" smtClean="0"/>
            </a:br>
            <a:r>
              <a:rPr lang="en-US" dirty="0" smtClean="0"/>
              <a:t>fast</a:t>
            </a:r>
            <a:br>
              <a:rPr lang="en-US" dirty="0" smtClean="0"/>
            </a:br>
            <a:r>
              <a:rPr lang="en-US" dirty="0" smtClean="0"/>
              <a:t>at moment of need</a:t>
            </a:r>
            <a:br>
              <a:rPr lang="en-US" dirty="0" smtClean="0"/>
            </a:br>
            <a:r>
              <a:rPr lang="en-US" dirty="0" smtClean="0"/>
              <a:t>no effort</a:t>
            </a:r>
            <a:endParaRPr lang="en-US" dirty="0"/>
          </a:p>
        </p:txBody>
      </p:sp>
      <p:pic>
        <p:nvPicPr>
          <p:cNvPr id="4" name="Picture 3"/>
          <p:cNvPicPr>
            <a:picLocks noChangeAspect="1"/>
          </p:cNvPicPr>
          <p:nvPr/>
        </p:nvPicPr>
        <p:blipFill>
          <a:blip r:embed="rId2"/>
          <a:stretch>
            <a:fillRect/>
          </a:stretch>
        </p:blipFill>
        <p:spPr>
          <a:xfrm>
            <a:off x="1961587" y="725961"/>
            <a:ext cx="5502170" cy="859714"/>
          </a:xfrm>
          <a:prstGeom prst="rect">
            <a:avLst/>
          </a:prstGeom>
        </p:spPr>
      </p:pic>
    </p:spTree>
    <p:extLst>
      <p:ext uri="{BB962C8B-B14F-4D97-AF65-F5344CB8AC3E}">
        <p14:creationId xmlns:p14="http://schemas.microsoft.com/office/powerpoint/2010/main" val="49726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4349088"/>
          </a:xfrm>
        </p:spPr>
        <p:txBody>
          <a:bodyPr/>
          <a:lstStyle/>
          <a:p>
            <a:r>
              <a:rPr lang="en-US" dirty="0" smtClean="0"/>
              <a:t>When people have questions about God, </a:t>
            </a:r>
            <a:br>
              <a:rPr lang="en-US" dirty="0" smtClean="0"/>
            </a:br>
            <a:r>
              <a:rPr lang="en-US" dirty="0" smtClean="0"/>
              <a:t>many don’t want a debate or</a:t>
            </a:r>
            <a:br>
              <a:rPr lang="en-US" dirty="0" smtClean="0"/>
            </a:br>
            <a:r>
              <a:rPr lang="en-US" dirty="0" smtClean="0"/>
              <a:t>an intimate conversation about it.</a:t>
            </a:r>
            <a:endParaRPr lang="en-US" dirty="0"/>
          </a:p>
        </p:txBody>
      </p:sp>
    </p:spTree>
    <p:extLst>
      <p:ext uri="{BB962C8B-B14F-4D97-AF65-F5344CB8AC3E}">
        <p14:creationId xmlns:p14="http://schemas.microsoft.com/office/powerpoint/2010/main" val="41793602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80"/>
            <a:ext cx="8229600" cy="3508771"/>
          </a:xfrm>
        </p:spPr>
        <p:txBody>
          <a:bodyPr/>
          <a:lstStyle/>
          <a:p>
            <a:r>
              <a:rPr lang="en-US" dirty="0">
                <a:latin typeface="Trebuchet MS"/>
                <a:cs typeface="Trebuchet MS"/>
              </a:rPr>
              <a:t>M</a:t>
            </a:r>
            <a:r>
              <a:rPr lang="en-US" dirty="0" smtClean="0">
                <a:latin typeface="Trebuchet MS"/>
                <a:cs typeface="Trebuchet MS"/>
              </a:rPr>
              <a:t>any want to explore their spiritual questions </a:t>
            </a:r>
            <a:br>
              <a:rPr lang="en-US" dirty="0" smtClean="0">
                <a:latin typeface="Trebuchet MS"/>
                <a:cs typeface="Trebuchet MS"/>
              </a:rPr>
            </a:br>
            <a:r>
              <a:rPr lang="en-US" dirty="0" smtClean="0">
                <a:latin typeface="Trebuchet MS"/>
                <a:cs typeface="Trebuchet MS"/>
              </a:rPr>
              <a:t>on their own.</a:t>
            </a:r>
            <a:br>
              <a:rPr lang="en-US" dirty="0" smtClean="0">
                <a:latin typeface="Trebuchet MS"/>
                <a:cs typeface="Trebuchet MS"/>
              </a:rPr>
            </a:br>
            <a:r>
              <a:rPr lang="en-US" dirty="0">
                <a:latin typeface="Trebuchet MS"/>
                <a:cs typeface="Trebuchet MS"/>
              </a:rPr>
              <a:t/>
            </a:r>
            <a:br>
              <a:rPr lang="en-US" dirty="0">
                <a:latin typeface="Trebuchet MS"/>
                <a:cs typeface="Trebuchet MS"/>
              </a:rPr>
            </a:br>
            <a:endParaRPr lang="en-US" dirty="0">
              <a:latin typeface="Trebuchet MS"/>
              <a:cs typeface="Trebuchet MS"/>
            </a:endParaRPr>
          </a:p>
        </p:txBody>
      </p:sp>
      <p:pic>
        <p:nvPicPr>
          <p:cNvPr id="3" name="Picture 2"/>
          <p:cNvPicPr>
            <a:picLocks noChangeAspect="1"/>
          </p:cNvPicPr>
          <p:nvPr/>
        </p:nvPicPr>
        <p:blipFill>
          <a:blip r:embed="rId2"/>
          <a:stretch>
            <a:fillRect/>
          </a:stretch>
        </p:blipFill>
        <p:spPr>
          <a:xfrm>
            <a:off x="2763326" y="2555928"/>
            <a:ext cx="3533775" cy="2355502"/>
          </a:xfrm>
          <a:prstGeom prst="rect">
            <a:avLst/>
          </a:prstGeom>
        </p:spPr>
      </p:pic>
    </p:spTree>
    <p:extLst>
      <p:ext uri="{BB962C8B-B14F-4D97-AF65-F5344CB8AC3E}">
        <p14:creationId xmlns:p14="http://schemas.microsoft.com/office/powerpoint/2010/main" val="10305941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54400" y="205980"/>
            <a:ext cx="5232400" cy="4484554"/>
          </a:xfrm>
        </p:spPr>
        <p:txBody>
          <a:bodyPr>
            <a:normAutofit/>
          </a:bodyPr>
          <a:lstStyle/>
          <a:p>
            <a:r>
              <a:rPr lang="en-US" dirty="0" smtClean="0"/>
              <a:t>Many are not sure </a:t>
            </a:r>
            <a:br>
              <a:rPr lang="en-US" dirty="0" smtClean="0"/>
            </a:br>
            <a:r>
              <a:rPr lang="en-US" dirty="0" smtClean="0"/>
              <a:t>what they believe,</a:t>
            </a:r>
            <a:br>
              <a:rPr lang="en-US" dirty="0" smtClean="0"/>
            </a:br>
            <a:r>
              <a:rPr lang="en-US" dirty="0" smtClean="0"/>
              <a:t>and </a:t>
            </a:r>
            <a:br>
              <a:rPr lang="en-US" dirty="0" smtClean="0"/>
            </a:br>
            <a:r>
              <a:rPr lang="en-US" dirty="0" smtClean="0"/>
              <a:t>are embarrassed they</a:t>
            </a:r>
            <a:br>
              <a:rPr lang="en-US" dirty="0" smtClean="0"/>
            </a:br>
            <a:r>
              <a:rPr lang="en-US" dirty="0" smtClean="0"/>
              <a:t>don’t know more.</a:t>
            </a:r>
            <a:endParaRPr lang="en-US" dirty="0"/>
          </a:p>
        </p:txBody>
      </p:sp>
      <p:pic>
        <p:nvPicPr>
          <p:cNvPr id="3" name="Picture 2"/>
          <p:cNvPicPr>
            <a:picLocks noChangeAspect="1"/>
          </p:cNvPicPr>
          <p:nvPr/>
        </p:nvPicPr>
        <p:blipFill>
          <a:blip r:embed="rId2"/>
          <a:stretch>
            <a:fillRect/>
          </a:stretch>
        </p:blipFill>
        <p:spPr>
          <a:xfrm>
            <a:off x="457200" y="762001"/>
            <a:ext cx="2489200" cy="3606800"/>
          </a:xfrm>
          <a:prstGeom prst="rect">
            <a:avLst/>
          </a:prstGeom>
        </p:spPr>
      </p:pic>
    </p:spTree>
    <p:extLst>
      <p:ext uri="{BB962C8B-B14F-4D97-AF65-F5344CB8AC3E}">
        <p14:creationId xmlns:p14="http://schemas.microsoft.com/office/powerpoint/2010/main" val="8860995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343150"/>
          </a:xfrm>
        </p:spPr>
        <p:txBody>
          <a:bodyPr>
            <a:noAutofit/>
          </a:bodyPr>
          <a:lstStyle/>
          <a:p>
            <a:r>
              <a:rPr lang="en-US" sz="3200" dirty="0" smtClean="0">
                <a:latin typeface="Trebuchet MS"/>
                <a:cs typeface="Trebuchet MS"/>
              </a:rPr>
              <a:t/>
            </a:r>
            <a:br>
              <a:rPr lang="en-US" sz="3200" dirty="0" smtClean="0">
                <a:latin typeface="Trebuchet MS"/>
                <a:cs typeface="Trebuchet MS"/>
              </a:rPr>
            </a:br>
            <a:r>
              <a:rPr lang="en-US" sz="3200" dirty="0" smtClean="0">
                <a:latin typeface="Trebuchet MS"/>
                <a:cs typeface="Trebuchet MS"/>
              </a:rPr>
              <a:t>Online is c</a:t>
            </a:r>
            <a:r>
              <a:rPr lang="en-US" sz="3200" dirty="0" smtClean="0">
                <a:solidFill>
                  <a:prstClr val="black"/>
                </a:solidFill>
                <a:latin typeface="Trebuchet MS"/>
                <a:cs typeface="Trebuchet MS"/>
              </a:rPr>
              <a:t>omfortable</a:t>
            </a:r>
            <a:r>
              <a:rPr lang="en-US" sz="3200" dirty="0">
                <a:solidFill>
                  <a:prstClr val="black"/>
                </a:solidFill>
                <a:latin typeface="Trebuchet MS"/>
                <a:cs typeface="Trebuchet MS"/>
              </a:rPr>
              <a:t>. </a:t>
            </a:r>
            <a:r>
              <a:rPr lang="en-US" sz="3200" dirty="0" smtClean="0">
                <a:solidFill>
                  <a:prstClr val="black"/>
                </a:solidFill>
                <a:latin typeface="Trebuchet MS"/>
                <a:cs typeface="Trebuchet MS"/>
              </a:rPr>
              <a:t>S</a:t>
            </a:r>
            <a:r>
              <a:rPr lang="en-US" sz="3200" dirty="0" smtClean="0">
                <a:latin typeface="Trebuchet MS"/>
                <a:cs typeface="Trebuchet MS"/>
              </a:rPr>
              <a:t>afe. They are in control. </a:t>
            </a:r>
            <a:br>
              <a:rPr lang="en-US" sz="3200" dirty="0" smtClean="0">
                <a:latin typeface="Trebuchet MS"/>
                <a:cs typeface="Trebuchet MS"/>
              </a:rPr>
            </a:br>
            <a:r>
              <a:rPr lang="en-US" sz="3200" dirty="0" smtClean="0">
                <a:latin typeface="Trebuchet MS"/>
                <a:cs typeface="Trebuchet MS"/>
              </a:rPr>
              <a:t>No one is challenging them. </a:t>
            </a:r>
            <a:br>
              <a:rPr lang="en-US" sz="3200" dirty="0" smtClean="0">
                <a:latin typeface="Trebuchet MS"/>
                <a:cs typeface="Trebuchet MS"/>
              </a:rPr>
            </a:br>
            <a:r>
              <a:rPr lang="en-US" sz="3200" dirty="0" smtClean="0">
                <a:latin typeface="Trebuchet MS"/>
                <a:cs typeface="Trebuchet MS"/>
              </a:rPr>
              <a:t>Defenses can come down. They can be honest. </a:t>
            </a:r>
            <a:br>
              <a:rPr lang="en-US" sz="3200" dirty="0" smtClean="0">
                <a:latin typeface="Trebuchet MS"/>
                <a:cs typeface="Trebuchet MS"/>
              </a:rPr>
            </a:br>
            <a:r>
              <a:rPr lang="en-US" sz="3600" dirty="0">
                <a:latin typeface="Trebuchet MS"/>
                <a:cs typeface="Trebuchet MS"/>
              </a:rPr>
              <a:t/>
            </a:r>
            <a:br>
              <a:rPr lang="en-US" sz="3600" dirty="0">
                <a:latin typeface="Trebuchet MS"/>
                <a:cs typeface="Trebuchet MS"/>
              </a:rPr>
            </a:br>
            <a:endParaRPr lang="en-US" sz="3200" dirty="0">
              <a:latin typeface="Trebuchet MS"/>
              <a:cs typeface="Trebuchet MS"/>
            </a:endParaRPr>
          </a:p>
        </p:txBody>
      </p:sp>
      <p:pic>
        <p:nvPicPr>
          <p:cNvPr id="3" name="Picture 2"/>
          <p:cNvPicPr>
            <a:picLocks noChangeAspect="1"/>
          </p:cNvPicPr>
          <p:nvPr/>
        </p:nvPicPr>
        <p:blipFill>
          <a:blip r:embed="rId2"/>
          <a:stretch>
            <a:fillRect/>
          </a:stretch>
        </p:blipFill>
        <p:spPr>
          <a:xfrm>
            <a:off x="1259851" y="1761432"/>
            <a:ext cx="6306936" cy="31534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020384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707" y="205979"/>
            <a:ext cx="8507095" cy="4371347"/>
          </a:xfrm>
        </p:spPr>
        <p:txBody>
          <a:bodyPr>
            <a:normAutofit fontScale="90000"/>
          </a:bodyPr>
          <a:lstStyle/>
          <a:p>
            <a:r>
              <a:rPr lang="is-IS" dirty="0" smtClean="0">
                <a:latin typeface="Trebuchet MS"/>
                <a:cs typeface="Trebuchet MS"/>
              </a:rPr>
              <a:t/>
            </a:r>
            <a:br>
              <a:rPr lang="is-IS" dirty="0" smtClean="0">
                <a:latin typeface="Trebuchet MS"/>
                <a:cs typeface="Trebuchet MS"/>
              </a:rPr>
            </a:br>
            <a:r>
              <a:rPr lang="is-IS" dirty="0">
                <a:latin typeface="Trebuchet MS"/>
                <a:cs typeface="Trebuchet MS"/>
              </a:rPr>
              <a:t/>
            </a:r>
            <a:br>
              <a:rPr lang="is-IS" dirty="0">
                <a:latin typeface="Trebuchet MS"/>
                <a:cs typeface="Trebuchet MS"/>
              </a:rPr>
            </a:br>
            <a:r>
              <a:rPr lang="en-US" i="1" dirty="0" smtClean="0">
                <a:latin typeface="Trebuchet MS"/>
                <a:cs typeface="Trebuchet MS"/>
              </a:rPr>
              <a:t>“If your God exists, I wonder if he would care about me. </a:t>
            </a:r>
            <a:br>
              <a:rPr lang="en-US" i="1" dirty="0" smtClean="0">
                <a:latin typeface="Trebuchet MS"/>
                <a:cs typeface="Trebuchet MS"/>
              </a:rPr>
            </a:br>
            <a:r>
              <a:rPr lang="en-US" i="1" dirty="0" smtClean="0">
                <a:latin typeface="Trebuchet MS"/>
                <a:cs typeface="Trebuchet MS"/>
              </a:rPr>
              <a:t>I’ve done some pretty </a:t>
            </a:r>
            <a:br>
              <a:rPr lang="en-US" i="1" dirty="0" smtClean="0">
                <a:latin typeface="Trebuchet MS"/>
                <a:cs typeface="Trebuchet MS"/>
              </a:rPr>
            </a:br>
            <a:r>
              <a:rPr lang="en-US" i="1" dirty="0" smtClean="0">
                <a:latin typeface="Trebuchet MS"/>
                <a:cs typeface="Trebuchet MS"/>
              </a:rPr>
              <a:t>stupid stuff in my life.</a:t>
            </a:r>
            <a:br>
              <a:rPr lang="en-US" i="1" dirty="0" smtClean="0">
                <a:latin typeface="Trebuchet MS"/>
                <a:cs typeface="Trebuchet MS"/>
              </a:rPr>
            </a:br>
            <a:r>
              <a:rPr lang="en-US" i="1" dirty="0" smtClean="0">
                <a:latin typeface="Trebuchet MS"/>
                <a:cs typeface="Trebuchet MS"/>
              </a:rPr>
              <a:t>My thoughts are that he would look my way in disdain and complete and utter disappointment.”</a:t>
            </a:r>
            <a:br>
              <a:rPr lang="en-US" i="1" dirty="0" smtClean="0">
                <a:latin typeface="Trebuchet MS"/>
                <a:cs typeface="Trebuchet MS"/>
              </a:rPr>
            </a:br>
            <a:r>
              <a:rPr lang="en-US" i="1" dirty="0">
                <a:latin typeface="Trebuchet MS"/>
                <a:cs typeface="Trebuchet MS"/>
              </a:rPr>
              <a:t/>
            </a:r>
            <a:br>
              <a:rPr lang="en-US" i="1" dirty="0">
                <a:latin typeface="Trebuchet MS"/>
                <a:cs typeface="Trebuchet MS"/>
              </a:rPr>
            </a:br>
            <a:endParaRPr lang="en-US" i="1" dirty="0">
              <a:latin typeface="Trebuchet MS"/>
              <a:cs typeface="Trebuchet MS"/>
            </a:endParaRPr>
          </a:p>
        </p:txBody>
      </p:sp>
    </p:spTree>
    <p:extLst>
      <p:ext uri="{BB962C8B-B14F-4D97-AF65-F5344CB8AC3E}">
        <p14:creationId xmlns:p14="http://schemas.microsoft.com/office/powerpoint/2010/main" val="3391487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1"/>
            <a:ext cx="8229600" cy="4417653"/>
          </a:xfrm>
        </p:spPr>
        <p:txBody>
          <a:bodyPr>
            <a:normAutofit/>
          </a:bodyPr>
          <a:lstStyle/>
          <a:p>
            <a:r>
              <a:rPr lang="en-US" sz="3600" dirty="0" smtClean="0">
                <a:latin typeface="Trebuchet MS"/>
                <a:cs typeface="Trebuchet MS"/>
              </a:rPr>
              <a:t>We need to adjust, </a:t>
            </a:r>
            <a:br>
              <a:rPr lang="en-US" sz="3600" dirty="0" smtClean="0">
                <a:latin typeface="Trebuchet MS"/>
                <a:cs typeface="Trebuchet MS"/>
              </a:rPr>
            </a:br>
            <a:r>
              <a:rPr lang="en-US" sz="3600" dirty="0" smtClean="0">
                <a:latin typeface="Trebuchet MS"/>
                <a:cs typeface="Trebuchet MS"/>
              </a:rPr>
              <a:t>to offer </a:t>
            </a:r>
            <a:r>
              <a:rPr lang="en-US" sz="3600" dirty="0">
                <a:latin typeface="Trebuchet MS"/>
                <a:cs typeface="Trebuchet MS"/>
              </a:rPr>
              <a:t>our message in a way that people want to receive </a:t>
            </a:r>
            <a:r>
              <a:rPr lang="en-US" sz="3600" dirty="0" smtClean="0">
                <a:latin typeface="Trebuchet MS"/>
                <a:cs typeface="Trebuchet MS"/>
              </a:rPr>
              <a:t>it.</a:t>
            </a:r>
            <a:r>
              <a:rPr lang="en-US" sz="3600" dirty="0">
                <a:latin typeface="Trebuchet MS"/>
                <a:cs typeface="Trebuchet MS"/>
              </a:rPr>
              <a:t/>
            </a:r>
            <a:br>
              <a:rPr lang="en-US" sz="3600" dirty="0">
                <a:latin typeface="Trebuchet MS"/>
                <a:cs typeface="Trebuchet MS"/>
              </a:rPr>
            </a:br>
            <a:r>
              <a:rPr lang="en-US" sz="3600" dirty="0">
                <a:latin typeface="Trebuchet MS"/>
                <a:cs typeface="Trebuchet MS"/>
              </a:rPr>
              <a:t/>
            </a:r>
            <a:br>
              <a:rPr lang="en-US" sz="3600" dirty="0">
                <a:latin typeface="Trebuchet MS"/>
                <a:cs typeface="Trebuchet MS"/>
              </a:rPr>
            </a:br>
            <a:r>
              <a:rPr lang="en-US" sz="3600" dirty="0" smtClean="0">
                <a:latin typeface="Trebuchet MS"/>
                <a:cs typeface="Trebuchet MS"/>
              </a:rPr>
              <a:t>(a basic marketing principle)</a:t>
            </a:r>
            <a:br>
              <a:rPr lang="en-US" sz="3600" dirty="0" smtClean="0">
                <a:latin typeface="Trebuchet MS"/>
                <a:cs typeface="Trebuchet MS"/>
              </a:rPr>
            </a:br>
            <a:endParaRPr lang="en-US" sz="3600" dirty="0">
              <a:latin typeface="Trebuchet MS"/>
              <a:cs typeface="Trebuchet MS"/>
            </a:endParaRPr>
          </a:p>
        </p:txBody>
      </p:sp>
    </p:spTree>
    <p:extLst>
      <p:ext uri="{BB962C8B-B14F-4D97-AF65-F5344CB8AC3E}">
        <p14:creationId xmlns:p14="http://schemas.microsoft.com/office/powerpoint/2010/main" val="41109646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510" y="205980"/>
            <a:ext cx="8809988" cy="4695665"/>
          </a:xfrm>
        </p:spPr>
        <p:txBody>
          <a:bodyPr>
            <a:noAutofit/>
          </a:bodyPr>
          <a:lstStyle/>
          <a:p>
            <a:r>
              <a:rPr lang="en-US" sz="3600" dirty="0" smtClean="0">
                <a:latin typeface="Trebuchet MS"/>
                <a:cs typeface="Trebuchet MS"/>
              </a:rPr>
              <a:t>How did Paul do it?</a:t>
            </a:r>
            <a:br>
              <a:rPr lang="en-US" sz="3600" dirty="0" smtClean="0">
                <a:latin typeface="Trebuchet MS"/>
                <a:cs typeface="Trebuchet MS"/>
              </a:rPr>
            </a:br>
            <a:r>
              <a:rPr lang="en-US" sz="3600" dirty="0">
                <a:latin typeface="Trebuchet MS"/>
                <a:cs typeface="Trebuchet MS"/>
              </a:rPr>
              <a:t/>
            </a:r>
            <a:br>
              <a:rPr lang="en-US" sz="3600" dirty="0">
                <a:latin typeface="Trebuchet MS"/>
                <a:cs typeface="Trebuchet MS"/>
              </a:rPr>
            </a:br>
            <a:r>
              <a:rPr lang="en-US" sz="3600" dirty="0" smtClean="0">
                <a:latin typeface="Trebuchet MS"/>
                <a:cs typeface="Trebuchet MS"/>
              </a:rPr>
              <a:t>“To the Jews I became as a Jew, </a:t>
            </a:r>
            <a:br>
              <a:rPr lang="en-US" sz="3600" dirty="0" smtClean="0">
                <a:latin typeface="Trebuchet MS"/>
                <a:cs typeface="Trebuchet MS"/>
              </a:rPr>
            </a:br>
            <a:r>
              <a:rPr lang="en-US" sz="3600" dirty="0" smtClean="0">
                <a:latin typeface="Trebuchet MS"/>
                <a:cs typeface="Trebuchet MS"/>
              </a:rPr>
              <a:t>in order to win Jews. </a:t>
            </a:r>
            <a:r>
              <a:rPr lang="en-US" sz="3600" dirty="0">
                <a:latin typeface="Trebuchet MS"/>
                <a:cs typeface="Trebuchet MS"/>
              </a:rPr>
              <a:t/>
            </a:r>
            <a:br>
              <a:rPr lang="en-US" sz="3600" dirty="0">
                <a:latin typeface="Trebuchet MS"/>
                <a:cs typeface="Trebuchet MS"/>
              </a:rPr>
            </a:br>
            <a:r>
              <a:rPr lang="en-US" sz="3600" dirty="0" smtClean="0">
                <a:latin typeface="Trebuchet MS"/>
                <a:cs typeface="Trebuchet MS"/>
              </a:rPr>
              <a:t>To those under the law</a:t>
            </a:r>
            <a:r>
              <a:rPr lang="is-IS" sz="3600" dirty="0" smtClean="0">
                <a:latin typeface="Trebuchet MS"/>
                <a:cs typeface="Trebuchet MS"/>
              </a:rPr>
              <a:t>…</a:t>
            </a:r>
            <a:br>
              <a:rPr lang="is-IS" sz="3600" dirty="0" smtClean="0">
                <a:latin typeface="Trebuchet MS"/>
                <a:cs typeface="Trebuchet MS"/>
              </a:rPr>
            </a:br>
            <a:r>
              <a:rPr lang="is-IS" sz="3600" dirty="0" smtClean="0">
                <a:latin typeface="Trebuchet MS"/>
                <a:cs typeface="Trebuchet MS"/>
              </a:rPr>
              <a:t>To those outside the law...</a:t>
            </a:r>
            <a:br>
              <a:rPr lang="is-IS" sz="3600" dirty="0" smtClean="0">
                <a:latin typeface="Trebuchet MS"/>
                <a:cs typeface="Trebuchet MS"/>
              </a:rPr>
            </a:br>
            <a:r>
              <a:rPr lang="is-IS" sz="3600" dirty="0" smtClean="0">
                <a:latin typeface="Trebuchet MS"/>
                <a:cs typeface="Trebuchet MS"/>
              </a:rPr>
              <a:t>To the weak I became weak... </a:t>
            </a:r>
            <a:br>
              <a:rPr lang="is-IS" sz="3600" dirty="0" smtClean="0">
                <a:latin typeface="Trebuchet MS"/>
                <a:cs typeface="Trebuchet MS"/>
              </a:rPr>
            </a:br>
            <a:r>
              <a:rPr lang="is-IS" sz="3600" dirty="0" smtClean="0">
                <a:latin typeface="Trebuchet MS"/>
                <a:cs typeface="Trebuchet MS"/>
              </a:rPr>
              <a:t>I have become all things to all people</a:t>
            </a:r>
            <a:br>
              <a:rPr lang="is-IS" sz="3600" dirty="0" smtClean="0">
                <a:latin typeface="Trebuchet MS"/>
                <a:cs typeface="Trebuchet MS"/>
              </a:rPr>
            </a:br>
            <a:r>
              <a:rPr lang="en-US" sz="3600" dirty="0" smtClean="0">
                <a:latin typeface="Trebuchet MS"/>
                <a:cs typeface="Trebuchet MS"/>
              </a:rPr>
              <a:t>t</a:t>
            </a:r>
            <a:r>
              <a:rPr lang="is-IS" sz="3600" dirty="0" smtClean="0">
                <a:latin typeface="Trebuchet MS"/>
                <a:cs typeface="Trebuchet MS"/>
              </a:rPr>
              <a:t>hat by all means I might save some.”</a:t>
            </a:r>
            <a:endParaRPr lang="en-US" sz="3600" dirty="0">
              <a:latin typeface="Trebuchet MS"/>
              <a:cs typeface="Trebuchet MS"/>
            </a:endParaRPr>
          </a:p>
        </p:txBody>
      </p:sp>
    </p:spTree>
    <p:extLst>
      <p:ext uri="{BB962C8B-B14F-4D97-AF65-F5344CB8AC3E}">
        <p14:creationId xmlns:p14="http://schemas.microsoft.com/office/powerpoint/2010/main" val="23169173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73100" y="245535"/>
            <a:ext cx="4040011" cy="2259754"/>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3"/>
          <a:stretch>
            <a:fillRect/>
          </a:stretch>
        </p:blipFill>
        <p:spPr>
          <a:xfrm>
            <a:off x="1637853" y="2759257"/>
            <a:ext cx="4059767" cy="2135534"/>
          </a:xfrm>
          <a:prstGeom prst="rect">
            <a:avLst/>
          </a:prstGeom>
          <a:ln>
            <a:noFill/>
          </a:ln>
          <a:effectLst>
            <a:outerShdw blurRad="292100" dist="139700" dir="2700000" algn="tl" rotWithShape="0">
              <a:srgbClr val="333333">
                <a:alpha val="65000"/>
              </a:srgbClr>
            </a:outerShdw>
          </a:effectLst>
        </p:spPr>
      </p:pic>
      <p:sp>
        <p:nvSpPr>
          <p:cNvPr id="4" name="Title 3"/>
          <p:cNvSpPr>
            <a:spLocks noGrp="1"/>
          </p:cNvSpPr>
          <p:nvPr>
            <p:ph type="title"/>
          </p:nvPr>
        </p:nvSpPr>
        <p:spPr>
          <a:xfrm>
            <a:off x="5257800" y="205980"/>
            <a:ext cx="3429000" cy="2553278"/>
          </a:xfrm>
        </p:spPr>
        <p:txBody>
          <a:bodyPr>
            <a:normAutofit/>
          </a:bodyPr>
          <a:lstStyle/>
          <a:p>
            <a:r>
              <a:rPr lang="en-US" sz="3200" dirty="0" smtClean="0">
                <a:latin typeface="Trebuchet MS"/>
                <a:cs typeface="Trebuchet MS"/>
              </a:rPr>
              <a:t>If we want a strong ministry, we need to serve people </a:t>
            </a:r>
            <a:br>
              <a:rPr lang="en-US" sz="3200" dirty="0" smtClean="0">
                <a:latin typeface="Trebuchet MS"/>
                <a:cs typeface="Trebuchet MS"/>
              </a:rPr>
            </a:br>
            <a:r>
              <a:rPr lang="en-US" sz="3200" dirty="0" smtClean="0">
                <a:latin typeface="Trebuchet MS"/>
                <a:cs typeface="Trebuchet MS"/>
              </a:rPr>
              <a:t>on their terms.</a:t>
            </a:r>
            <a:endParaRPr lang="en-US" sz="3200" dirty="0">
              <a:latin typeface="Trebuchet MS"/>
              <a:cs typeface="Trebuchet MS"/>
            </a:endParaRPr>
          </a:p>
        </p:txBody>
      </p:sp>
    </p:spTree>
    <p:extLst>
      <p:ext uri="{BB962C8B-B14F-4D97-AF65-F5344CB8AC3E}">
        <p14:creationId xmlns:p14="http://schemas.microsoft.com/office/powerpoint/2010/main" val="5759821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3424432" cy="4551084"/>
          </a:xfrm>
        </p:spPr>
        <p:txBody>
          <a:bodyPr/>
          <a:lstStyle/>
          <a:p>
            <a:r>
              <a:rPr lang="en-US" dirty="0" smtClean="0">
                <a:latin typeface="Trebuchet MS"/>
                <a:cs typeface="Trebuchet MS"/>
              </a:rPr>
              <a:t>This is how we do life now.</a:t>
            </a:r>
            <a:br>
              <a:rPr lang="en-US" dirty="0" smtClean="0">
                <a:latin typeface="Trebuchet MS"/>
                <a:cs typeface="Trebuchet MS"/>
              </a:rPr>
            </a:br>
            <a:r>
              <a:rPr lang="en-US" dirty="0">
                <a:latin typeface="Trebuchet MS"/>
                <a:cs typeface="Trebuchet MS"/>
              </a:rPr>
              <a:t/>
            </a:r>
            <a:br>
              <a:rPr lang="en-US" dirty="0">
                <a:latin typeface="Trebuchet MS"/>
                <a:cs typeface="Trebuchet MS"/>
              </a:rPr>
            </a:br>
            <a:endParaRPr lang="en-US" dirty="0">
              <a:latin typeface="Trebuchet MS"/>
              <a:cs typeface="Trebuchet MS"/>
            </a:endParaRPr>
          </a:p>
        </p:txBody>
      </p:sp>
      <p:pic>
        <p:nvPicPr>
          <p:cNvPr id="3" name="Picture 2"/>
          <p:cNvPicPr>
            <a:picLocks noChangeAspect="1"/>
          </p:cNvPicPr>
          <p:nvPr/>
        </p:nvPicPr>
        <p:blipFill>
          <a:blip r:embed="rId2"/>
          <a:stretch>
            <a:fillRect/>
          </a:stretch>
        </p:blipFill>
        <p:spPr>
          <a:xfrm>
            <a:off x="4842007" y="205980"/>
            <a:ext cx="2432997" cy="4652216"/>
          </a:xfrm>
          <a:prstGeom prst="rect">
            <a:avLst/>
          </a:prstGeom>
        </p:spPr>
      </p:pic>
    </p:spTree>
    <p:extLst>
      <p:ext uri="{BB962C8B-B14F-4D97-AF65-F5344CB8AC3E}">
        <p14:creationId xmlns:p14="http://schemas.microsoft.com/office/powerpoint/2010/main" val="14785074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4651772"/>
          </a:xfrm>
        </p:spPr>
        <p:txBody>
          <a:bodyPr>
            <a:normAutofit fontScale="90000"/>
          </a:bodyPr>
          <a:lstStyle/>
          <a:p>
            <a:r>
              <a:rPr lang="en-US" dirty="0" smtClean="0">
                <a:latin typeface="Trebuchet MS"/>
                <a:cs typeface="Trebuchet MS"/>
              </a:rPr>
              <a:t/>
            </a:r>
            <a:br>
              <a:rPr lang="en-US" dirty="0" smtClean="0">
                <a:latin typeface="Trebuchet MS"/>
                <a:cs typeface="Trebuchet MS"/>
              </a:rPr>
            </a:br>
            <a:r>
              <a:rPr lang="en-US" dirty="0" smtClean="0">
                <a:latin typeface="Trebuchet MS"/>
                <a:cs typeface="Trebuchet MS"/>
              </a:rPr>
              <a:t>You lead someone to Christ</a:t>
            </a:r>
            <a:r>
              <a:rPr lang="is-IS" dirty="0" smtClean="0">
                <a:latin typeface="Trebuchet MS"/>
                <a:cs typeface="Trebuchet MS"/>
              </a:rPr>
              <a:t>,</a:t>
            </a:r>
            <a:br>
              <a:rPr lang="is-IS" dirty="0" smtClean="0">
                <a:latin typeface="Trebuchet MS"/>
                <a:cs typeface="Trebuchet MS"/>
              </a:rPr>
            </a:br>
            <a:r>
              <a:rPr lang="is-IS" dirty="0" smtClean="0">
                <a:latin typeface="Trebuchet MS"/>
                <a:cs typeface="Trebuchet MS"/>
              </a:rPr>
              <a:t>and say...</a:t>
            </a:r>
            <a:br>
              <a:rPr lang="is-IS" dirty="0" smtClean="0">
                <a:latin typeface="Trebuchet MS"/>
                <a:cs typeface="Trebuchet MS"/>
              </a:rPr>
            </a:br>
            <a:r>
              <a:rPr lang="is-IS" dirty="0">
                <a:latin typeface="Trebuchet MS"/>
                <a:cs typeface="Trebuchet MS"/>
              </a:rPr>
              <a:t/>
            </a:r>
            <a:br>
              <a:rPr lang="is-IS" dirty="0">
                <a:latin typeface="Trebuchet MS"/>
                <a:cs typeface="Trebuchet MS"/>
              </a:rPr>
            </a:br>
            <a:r>
              <a:rPr lang="en-US" i="1" dirty="0" smtClean="0">
                <a:latin typeface="Trebuchet MS"/>
                <a:cs typeface="Trebuchet MS"/>
              </a:rPr>
              <a:t>“Let’s get together in a few days, because I have some really important information to share with you.”</a:t>
            </a:r>
            <a:br>
              <a:rPr lang="en-US" i="1" dirty="0" smtClean="0">
                <a:latin typeface="Trebuchet MS"/>
                <a:cs typeface="Trebuchet MS"/>
              </a:rPr>
            </a:br>
            <a:r>
              <a:rPr lang="en-US" i="1" dirty="0">
                <a:latin typeface="Trebuchet MS"/>
                <a:cs typeface="Trebuchet MS"/>
              </a:rPr>
              <a:t/>
            </a:r>
            <a:br>
              <a:rPr lang="en-US" i="1" dirty="0">
                <a:latin typeface="Trebuchet MS"/>
                <a:cs typeface="Trebuchet MS"/>
              </a:rPr>
            </a:br>
            <a:endParaRPr lang="en-US" i="1" dirty="0">
              <a:latin typeface="Trebuchet MS"/>
              <a:cs typeface="Trebuchet MS"/>
            </a:endParaRPr>
          </a:p>
        </p:txBody>
      </p:sp>
    </p:spTree>
    <p:extLst>
      <p:ext uri="{BB962C8B-B14F-4D97-AF65-F5344CB8AC3E}">
        <p14:creationId xmlns:p14="http://schemas.microsoft.com/office/powerpoint/2010/main" val="2938019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913"/>
            <a:ext cx="8229600" cy="2599921"/>
          </a:xfrm>
        </p:spPr>
        <p:txBody>
          <a:bodyPr>
            <a:normAutofit fontScale="90000"/>
          </a:bodyPr>
          <a:lstStyle/>
          <a:p>
            <a:r>
              <a:rPr lang="en-US" sz="3600" i="1" dirty="0" smtClean="0">
                <a:latin typeface="Trebuchet MS"/>
                <a:cs typeface="Trebuchet MS"/>
              </a:rPr>
              <a:t>They’re thinking</a:t>
            </a:r>
            <a:r>
              <a:rPr lang="is-IS" sz="3600" i="1" dirty="0" smtClean="0">
                <a:latin typeface="Trebuchet MS"/>
                <a:cs typeface="Trebuchet MS"/>
              </a:rPr>
              <a:t>… “D</a:t>
            </a:r>
            <a:r>
              <a:rPr lang="en-US" sz="3600" i="1" dirty="0" smtClean="0">
                <a:latin typeface="Trebuchet MS"/>
                <a:cs typeface="Trebuchet MS"/>
              </a:rPr>
              <a:t>rive, to meet you, </a:t>
            </a:r>
            <a:br>
              <a:rPr lang="en-US" sz="3600" i="1" dirty="0" smtClean="0">
                <a:latin typeface="Trebuchet MS"/>
                <a:cs typeface="Trebuchet MS"/>
              </a:rPr>
            </a:br>
            <a:r>
              <a:rPr lang="en-US" sz="3600" i="1" dirty="0" smtClean="0">
                <a:latin typeface="Trebuchet MS"/>
                <a:cs typeface="Trebuchet MS"/>
              </a:rPr>
              <a:t>in order to get some information?” </a:t>
            </a:r>
            <a:br>
              <a:rPr lang="en-US" sz="3600" i="1" dirty="0" smtClean="0">
                <a:latin typeface="Trebuchet MS"/>
                <a:cs typeface="Trebuchet MS"/>
              </a:rPr>
            </a:br>
            <a:r>
              <a:rPr lang="en-US" sz="3600" i="1" dirty="0" smtClean="0">
                <a:latin typeface="Trebuchet MS"/>
                <a:cs typeface="Trebuchet MS"/>
              </a:rPr>
              <a:t/>
            </a:r>
            <a:br>
              <a:rPr lang="en-US" sz="3600" i="1" dirty="0" smtClean="0">
                <a:latin typeface="Trebuchet MS"/>
                <a:cs typeface="Trebuchet MS"/>
              </a:rPr>
            </a:br>
            <a:r>
              <a:rPr lang="en-US" sz="3600" dirty="0">
                <a:latin typeface="Trebuchet MS"/>
                <a:cs typeface="Trebuchet MS"/>
              </a:rPr>
              <a:t/>
            </a:r>
            <a:br>
              <a:rPr lang="en-US" sz="3600" dirty="0">
                <a:latin typeface="Trebuchet MS"/>
                <a:cs typeface="Trebuchet MS"/>
              </a:rPr>
            </a:br>
            <a:endParaRPr lang="en-US" sz="3600" dirty="0">
              <a:latin typeface="Trebuchet MS"/>
              <a:cs typeface="Trebuchet MS"/>
            </a:endParaRPr>
          </a:p>
        </p:txBody>
      </p:sp>
      <p:pic>
        <p:nvPicPr>
          <p:cNvPr id="3" name="Picture 2"/>
          <p:cNvPicPr>
            <a:picLocks noChangeAspect="1"/>
          </p:cNvPicPr>
          <p:nvPr/>
        </p:nvPicPr>
        <p:blipFill rotWithShape="1">
          <a:blip r:embed="rId2"/>
          <a:srcRect b="17996"/>
          <a:stretch/>
        </p:blipFill>
        <p:spPr>
          <a:xfrm>
            <a:off x="886546" y="1215130"/>
            <a:ext cx="7035686" cy="3928370"/>
          </a:xfrm>
          <a:prstGeom prst="rect">
            <a:avLst/>
          </a:prstGeom>
        </p:spPr>
      </p:pic>
    </p:spTree>
    <p:extLst>
      <p:ext uri="{BB962C8B-B14F-4D97-AF65-F5344CB8AC3E}">
        <p14:creationId xmlns:p14="http://schemas.microsoft.com/office/powerpoint/2010/main" val="36253486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latin typeface="Trebuchet MS"/>
                <a:cs typeface="Trebuchet MS"/>
              </a:rPr>
              <a:t>“Can’t you just text me a link</a:t>
            </a:r>
            <a:r>
              <a:rPr lang="en-US" dirty="0">
                <a:latin typeface="Trebuchet MS"/>
                <a:cs typeface="Trebuchet MS"/>
              </a:rPr>
              <a:t>?</a:t>
            </a:r>
            <a:r>
              <a:rPr lang="en-US" dirty="0" smtClean="0">
                <a:latin typeface="Trebuchet MS"/>
                <a:cs typeface="Trebuchet MS"/>
              </a:rPr>
              <a:t>”</a:t>
            </a:r>
            <a:endParaRPr lang="en-US" dirty="0">
              <a:latin typeface="Trebuchet MS"/>
              <a:cs typeface="Trebuchet MS"/>
            </a:endParaRPr>
          </a:p>
        </p:txBody>
      </p:sp>
      <p:pic>
        <p:nvPicPr>
          <p:cNvPr id="6" name="Picture 5"/>
          <p:cNvPicPr>
            <a:picLocks noChangeAspect="1"/>
          </p:cNvPicPr>
          <p:nvPr/>
        </p:nvPicPr>
        <p:blipFill>
          <a:blip r:embed="rId2"/>
          <a:stretch>
            <a:fillRect/>
          </a:stretch>
        </p:blipFill>
        <p:spPr>
          <a:xfrm>
            <a:off x="1991341" y="1430606"/>
            <a:ext cx="4933300" cy="3290511"/>
          </a:xfrm>
          <a:prstGeom prst="rect">
            <a:avLst/>
          </a:prstGeom>
        </p:spPr>
      </p:pic>
    </p:spTree>
    <p:extLst>
      <p:ext uri="{BB962C8B-B14F-4D97-AF65-F5344CB8AC3E}">
        <p14:creationId xmlns:p14="http://schemas.microsoft.com/office/powerpoint/2010/main" val="4917314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4203591"/>
          </a:xfrm>
        </p:spPr>
        <p:txBody>
          <a:bodyPr/>
          <a:lstStyle/>
          <a:p>
            <a:r>
              <a:rPr lang="en-US" dirty="0" smtClean="0"/>
              <a:t>Does this mean</a:t>
            </a:r>
            <a:br>
              <a:rPr lang="en-US" dirty="0" smtClean="0"/>
            </a:br>
            <a:r>
              <a:rPr lang="en-US" dirty="0" smtClean="0"/>
              <a:t>we can’t talk to people</a:t>
            </a:r>
            <a:br>
              <a:rPr lang="en-US" dirty="0" smtClean="0"/>
            </a:br>
            <a:r>
              <a:rPr lang="en-US" dirty="0" smtClean="0"/>
              <a:t>anymore?!!</a:t>
            </a:r>
            <a:endParaRPr lang="en-US" dirty="0"/>
          </a:p>
        </p:txBody>
      </p:sp>
    </p:spTree>
    <p:extLst>
      <p:ext uri="{BB962C8B-B14F-4D97-AF65-F5344CB8AC3E}">
        <p14:creationId xmlns:p14="http://schemas.microsoft.com/office/powerpoint/2010/main" val="7541375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8672" y="205979"/>
            <a:ext cx="4408767" cy="4610998"/>
          </a:xfrm>
        </p:spPr>
        <p:txBody>
          <a:bodyPr>
            <a:normAutofit/>
          </a:bodyPr>
          <a:lstStyle/>
          <a:p>
            <a:r>
              <a:rPr lang="is-IS" dirty="0" smtClean="0"/>
              <a:t>Just the opposite!</a:t>
            </a:r>
            <a:br>
              <a:rPr lang="is-IS" dirty="0" smtClean="0"/>
            </a:br>
            <a:r>
              <a:rPr lang="is-IS" dirty="0" smtClean="0"/>
              <a:t/>
            </a:r>
            <a:br>
              <a:rPr lang="is-IS" dirty="0" smtClean="0"/>
            </a:br>
            <a:r>
              <a:rPr lang="is-IS" dirty="0" smtClean="0"/>
              <a:t>This opens so many </a:t>
            </a:r>
            <a:r>
              <a:rPr lang="is-IS" i="1" dirty="0" smtClean="0"/>
              <a:t>more</a:t>
            </a:r>
            <a:r>
              <a:rPr lang="is-IS" dirty="0" smtClean="0"/>
              <a:t> conversations!!</a:t>
            </a:r>
            <a:endParaRPr lang="en-US" dirty="0"/>
          </a:p>
        </p:txBody>
      </p:sp>
      <p:pic>
        <p:nvPicPr>
          <p:cNvPr id="3" name="Picture 2"/>
          <p:cNvPicPr>
            <a:picLocks noChangeAspect="1"/>
          </p:cNvPicPr>
          <p:nvPr/>
        </p:nvPicPr>
        <p:blipFill rotWithShape="1">
          <a:blip r:embed="rId2"/>
          <a:srcRect r="31750"/>
          <a:stretch/>
        </p:blipFill>
        <p:spPr>
          <a:xfrm>
            <a:off x="159476" y="563178"/>
            <a:ext cx="4093548" cy="3379074"/>
          </a:xfrm>
          <a:prstGeom prst="rect">
            <a:avLst/>
          </a:prstGeom>
        </p:spPr>
      </p:pic>
    </p:spTree>
    <p:extLst>
      <p:ext uri="{BB962C8B-B14F-4D97-AF65-F5344CB8AC3E}">
        <p14:creationId xmlns:p14="http://schemas.microsoft.com/office/powerpoint/2010/main" val="32721282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80"/>
            <a:ext cx="3556216" cy="4308871"/>
          </a:xfrm>
        </p:spPr>
        <p:txBody>
          <a:bodyPr>
            <a:normAutofit fontScale="90000"/>
          </a:bodyPr>
          <a:lstStyle/>
          <a:p>
            <a:r>
              <a:rPr lang="en-US" dirty="0">
                <a:latin typeface="Trebuchet MS"/>
                <a:cs typeface="Trebuchet MS"/>
              </a:rPr>
              <a:t>C</a:t>
            </a:r>
            <a:r>
              <a:rPr lang="en-US" dirty="0" smtClean="0">
                <a:latin typeface="Trebuchet MS"/>
                <a:cs typeface="Trebuchet MS"/>
              </a:rPr>
              <a:t>onversations</a:t>
            </a:r>
            <a:br>
              <a:rPr lang="en-US" dirty="0" smtClean="0">
                <a:latin typeface="Trebuchet MS"/>
                <a:cs typeface="Trebuchet MS"/>
              </a:rPr>
            </a:br>
            <a:r>
              <a:rPr lang="en-US" dirty="0" smtClean="0">
                <a:latin typeface="Trebuchet MS"/>
                <a:cs typeface="Trebuchet MS"/>
              </a:rPr>
              <a:t>about God</a:t>
            </a:r>
            <a:br>
              <a:rPr lang="en-US" dirty="0" smtClean="0">
                <a:latin typeface="Trebuchet MS"/>
                <a:cs typeface="Trebuchet MS"/>
              </a:rPr>
            </a:br>
            <a:r>
              <a:rPr lang="en-US" dirty="0" smtClean="0">
                <a:latin typeface="Trebuchet MS"/>
                <a:cs typeface="Trebuchet MS"/>
              </a:rPr>
              <a:t>that are comfortable</a:t>
            </a:r>
            <a:br>
              <a:rPr lang="en-US" dirty="0" smtClean="0">
                <a:latin typeface="Trebuchet MS"/>
                <a:cs typeface="Trebuchet MS"/>
              </a:rPr>
            </a:br>
            <a:r>
              <a:rPr lang="en-US" dirty="0" smtClean="0">
                <a:latin typeface="Trebuchet MS"/>
                <a:cs typeface="Trebuchet MS"/>
              </a:rPr>
              <a:t>for both you and them.</a:t>
            </a:r>
            <a:endParaRPr lang="en-US" dirty="0">
              <a:latin typeface="Trebuchet MS"/>
              <a:cs typeface="Trebuchet MS"/>
            </a:endParaRPr>
          </a:p>
        </p:txBody>
      </p:sp>
      <p:pic>
        <p:nvPicPr>
          <p:cNvPr id="3" name="Picture 2"/>
          <p:cNvPicPr>
            <a:picLocks noChangeAspect="1"/>
          </p:cNvPicPr>
          <p:nvPr/>
        </p:nvPicPr>
        <p:blipFill rotWithShape="1">
          <a:blip r:embed="rId2"/>
          <a:srcRect l="25678"/>
          <a:stretch/>
        </p:blipFill>
        <p:spPr>
          <a:xfrm>
            <a:off x="4253023" y="848964"/>
            <a:ext cx="4523598" cy="38442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474986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00100" y="753533"/>
            <a:ext cx="7543800" cy="4219575"/>
          </a:xfrm>
          <a:prstGeom prst="rect">
            <a:avLst/>
          </a:prstGeom>
          <a:ln>
            <a:noFill/>
          </a:ln>
          <a:effectLst>
            <a:outerShdw blurRad="292100" dist="139700" dir="2700000" algn="tl" rotWithShape="0">
              <a:srgbClr val="333333">
                <a:alpha val="65000"/>
              </a:srgbClr>
            </a:outerShdw>
          </a:effectLst>
        </p:spPr>
      </p:pic>
      <p:sp>
        <p:nvSpPr>
          <p:cNvPr id="3" name="Title 2"/>
          <p:cNvSpPr>
            <a:spLocks noGrp="1"/>
          </p:cNvSpPr>
          <p:nvPr>
            <p:ph type="title"/>
          </p:nvPr>
        </p:nvSpPr>
        <p:spPr>
          <a:xfrm>
            <a:off x="457200" y="105836"/>
            <a:ext cx="8229600" cy="560917"/>
          </a:xfrm>
        </p:spPr>
        <p:txBody>
          <a:bodyPr>
            <a:noAutofit/>
          </a:bodyPr>
          <a:lstStyle/>
          <a:p>
            <a:r>
              <a:rPr lang="en-US" dirty="0" smtClean="0"/>
              <a:t>Amazon sales</a:t>
            </a:r>
            <a:endParaRPr lang="en-US" dirty="0"/>
          </a:p>
        </p:txBody>
      </p:sp>
    </p:spTree>
    <p:extLst>
      <p:ext uri="{BB962C8B-B14F-4D97-AF65-F5344CB8AC3E}">
        <p14:creationId xmlns:p14="http://schemas.microsoft.com/office/powerpoint/2010/main" val="37042191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651" t="9301" r="2218" b="2298"/>
          <a:stretch/>
        </p:blipFill>
        <p:spPr>
          <a:xfrm>
            <a:off x="973667" y="973668"/>
            <a:ext cx="7154334" cy="3460751"/>
          </a:xfrm>
          <a:prstGeom prst="rect">
            <a:avLst/>
          </a:prstGeom>
          <a:ln>
            <a:noFill/>
          </a:ln>
          <a:effectLst>
            <a:outerShdw blurRad="292100" dist="139700" dir="2700000" algn="tl" rotWithShape="0">
              <a:srgbClr val="333333">
                <a:alpha val="65000"/>
              </a:srgbClr>
            </a:outerShdw>
          </a:effectLst>
        </p:spPr>
      </p:pic>
      <p:sp>
        <p:nvSpPr>
          <p:cNvPr id="3" name="Title 2"/>
          <p:cNvSpPr>
            <a:spLocks noGrp="1"/>
          </p:cNvSpPr>
          <p:nvPr>
            <p:ph type="title"/>
          </p:nvPr>
        </p:nvSpPr>
        <p:spPr/>
        <p:txBody>
          <a:bodyPr/>
          <a:lstStyle/>
          <a:p>
            <a:r>
              <a:rPr lang="en-US" dirty="0" smtClean="0"/>
              <a:t>Barnes &amp; Noble sales</a:t>
            </a:r>
            <a:endParaRPr lang="en-US" dirty="0"/>
          </a:p>
        </p:txBody>
      </p:sp>
    </p:spTree>
    <p:extLst>
      <p:ext uri="{BB962C8B-B14F-4D97-AF65-F5344CB8AC3E}">
        <p14:creationId xmlns:p14="http://schemas.microsoft.com/office/powerpoint/2010/main" val="34919953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61831" y="319320"/>
            <a:ext cx="8366088" cy="4449960"/>
          </a:xfrm>
          <a:prstGeom prst="rect">
            <a:avLst/>
          </a:prstGeom>
        </p:spPr>
      </p:pic>
    </p:spTree>
    <p:extLst>
      <p:ext uri="{BB962C8B-B14F-4D97-AF65-F5344CB8AC3E}">
        <p14:creationId xmlns:p14="http://schemas.microsoft.com/office/powerpoint/2010/main" val="7335583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05979"/>
            <a:ext cx="8763000" cy="4266630"/>
          </a:xfrm>
        </p:spPr>
        <p:txBody>
          <a:bodyPr>
            <a:normAutofit/>
          </a:bodyPr>
          <a:lstStyle/>
          <a:p>
            <a:r>
              <a:rPr lang="is-IS" sz="4000" dirty="0">
                <a:latin typeface="Trebuchet MS"/>
                <a:cs typeface="Trebuchet MS"/>
              </a:rPr>
              <a:t/>
            </a:r>
            <a:br>
              <a:rPr lang="is-IS" sz="4000" dirty="0">
                <a:latin typeface="Trebuchet MS"/>
                <a:cs typeface="Trebuchet MS"/>
              </a:rPr>
            </a:br>
            <a:r>
              <a:rPr lang="en-US" sz="4000" dirty="0" smtClean="0">
                <a:latin typeface="Trebuchet MS"/>
                <a:cs typeface="Trebuchet MS"/>
              </a:rPr>
              <a:t>Is </a:t>
            </a:r>
            <a:r>
              <a:rPr lang="en-US" sz="4000" dirty="0">
                <a:latin typeface="Trebuchet MS"/>
                <a:cs typeface="Trebuchet MS"/>
              </a:rPr>
              <a:t>God real? </a:t>
            </a:r>
            <a:r>
              <a:rPr lang="en-US" sz="4000" dirty="0" smtClean="0">
                <a:latin typeface="Trebuchet MS"/>
                <a:cs typeface="Trebuchet MS"/>
              </a:rPr>
              <a:t/>
            </a:r>
            <a:br>
              <a:rPr lang="en-US" sz="4000" dirty="0" smtClean="0">
                <a:latin typeface="Trebuchet MS"/>
                <a:cs typeface="Trebuchet MS"/>
              </a:rPr>
            </a:br>
            <a:r>
              <a:rPr lang="en-US" sz="4000" dirty="0" smtClean="0">
                <a:latin typeface="Trebuchet MS"/>
                <a:cs typeface="Trebuchet MS"/>
              </a:rPr>
              <a:t/>
            </a:r>
            <a:br>
              <a:rPr lang="en-US" sz="4000" dirty="0" smtClean="0">
                <a:latin typeface="Trebuchet MS"/>
                <a:cs typeface="Trebuchet MS"/>
              </a:rPr>
            </a:br>
            <a:r>
              <a:rPr lang="en-US" sz="4000" dirty="0" smtClean="0">
                <a:latin typeface="Trebuchet MS"/>
                <a:cs typeface="Trebuchet MS"/>
              </a:rPr>
              <a:t>Is Jesus God? </a:t>
            </a:r>
            <a:br>
              <a:rPr lang="en-US" sz="4000" dirty="0" smtClean="0">
                <a:latin typeface="Trebuchet MS"/>
                <a:cs typeface="Trebuchet MS"/>
              </a:rPr>
            </a:br>
            <a:r>
              <a:rPr lang="en-US" sz="4000" dirty="0" smtClean="0">
                <a:latin typeface="Trebuchet MS"/>
                <a:cs typeface="Trebuchet MS"/>
              </a:rPr>
              <a:t/>
            </a:r>
            <a:br>
              <a:rPr lang="en-US" sz="4000" dirty="0" smtClean="0">
                <a:latin typeface="Trebuchet MS"/>
                <a:cs typeface="Trebuchet MS"/>
              </a:rPr>
            </a:br>
            <a:r>
              <a:rPr lang="en-US" sz="4000" dirty="0" smtClean="0">
                <a:latin typeface="Trebuchet MS"/>
                <a:cs typeface="Trebuchet MS"/>
              </a:rPr>
              <a:t>Will God help me with this addiction? </a:t>
            </a:r>
            <a:endParaRPr lang="en-US" sz="4000" dirty="0">
              <a:latin typeface="Trebuchet MS"/>
              <a:cs typeface="Trebuchet MS"/>
            </a:endParaRPr>
          </a:p>
        </p:txBody>
      </p:sp>
    </p:spTree>
    <p:extLst>
      <p:ext uri="{BB962C8B-B14F-4D97-AF65-F5344CB8AC3E}">
        <p14:creationId xmlns:p14="http://schemas.microsoft.com/office/powerpoint/2010/main" val="16530615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80"/>
            <a:ext cx="8229600" cy="4080271"/>
          </a:xfrm>
        </p:spPr>
        <p:txBody>
          <a:bodyPr>
            <a:normAutofit fontScale="90000"/>
          </a:bodyPr>
          <a:lstStyle/>
          <a:p>
            <a:r>
              <a:rPr lang="en-US" dirty="0" smtClean="0">
                <a:latin typeface="Trebuchet MS"/>
                <a:cs typeface="Trebuchet MS"/>
              </a:rPr>
              <a:t>If not already connected to a church, they are not likely to drive to a church, find a pastor, and</a:t>
            </a:r>
            <a:br>
              <a:rPr lang="en-US" dirty="0" smtClean="0">
                <a:latin typeface="Trebuchet MS"/>
                <a:cs typeface="Trebuchet MS"/>
              </a:rPr>
            </a:br>
            <a:r>
              <a:rPr lang="en-US" dirty="0" smtClean="0">
                <a:latin typeface="Trebuchet MS"/>
                <a:cs typeface="Trebuchet MS"/>
              </a:rPr>
              <a:t>ask these questions.</a:t>
            </a:r>
            <a:br>
              <a:rPr lang="en-US" dirty="0" smtClean="0">
                <a:latin typeface="Trebuchet MS"/>
                <a:cs typeface="Trebuchet MS"/>
              </a:rPr>
            </a:br>
            <a:r>
              <a:rPr lang="en-US" dirty="0">
                <a:latin typeface="Trebuchet MS"/>
                <a:cs typeface="Trebuchet MS"/>
              </a:rPr>
              <a:t/>
            </a:r>
            <a:br>
              <a:rPr lang="en-US" dirty="0">
                <a:latin typeface="Trebuchet MS"/>
                <a:cs typeface="Trebuchet MS"/>
              </a:rPr>
            </a:br>
            <a:r>
              <a:rPr lang="en-US" dirty="0" smtClean="0">
                <a:latin typeface="Trebuchet MS"/>
                <a:cs typeface="Trebuchet MS"/>
              </a:rPr>
              <a:t>You know who </a:t>
            </a:r>
            <a:br>
              <a:rPr lang="en-US" dirty="0" smtClean="0">
                <a:latin typeface="Trebuchet MS"/>
                <a:cs typeface="Trebuchet MS"/>
              </a:rPr>
            </a:br>
            <a:r>
              <a:rPr lang="en-US" dirty="0" smtClean="0">
                <a:latin typeface="Trebuchet MS"/>
                <a:cs typeface="Trebuchet MS"/>
              </a:rPr>
              <a:t>they’re going to ask?</a:t>
            </a:r>
            <a:endParaRPr lang="en-US" dirty="0">
              <a:latin typeface="Trebuchet MS"/>
              <a:cs typeface="Trebuchet MS"/>
            </a:endParaRPr>
          </a:p>
        </p:txBody>
      </p:sp>
    </p:spTree>
    <p:extLst>
      <p:ext uri="{BB962C8B-B14F-4D97-AF65-F5344CB8AC3E}">
        <p14:creationId xmlns:p14="http://schemas.microsoft.com/office/powerpoint/2010/main" val="16988364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184400" y="1331385"/>
            <a:ext cx="4927600" cy="18049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805638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4308871"/>
          </a:xfrm>
        </p:spPr>
        <p:txBody>
          <a:bodyPr>
            <a:normAutofit fontScale="90000"/>
          </a:bodyPr>
          <a:lstStyle/>
          <a:p>
            <a:r>
              <a:rPr lang="en-US" dirty="0" smtClean="0">
                <a:latin typeface="Trebuchet MS"/>
                <a:cs typeface="Trebuchet MS"/>
              </a:rPr>
              <a:t/>
            </a:r>
            <a:br>
              <a:rPr lang="en-US" dirty="0" smtClean="0">
                <a:latin typeface="Trebuchet MS"/>
                <a:cs typeface="Trebuchet MS"/>
              </a:rPr>
            </a:br>
            <a:r>
              <a:rPr lang="en-US" dirty="0" smtClean="0">
                <a:latin typeface="Trebuchet MS"/>
                <a:cs typeface="Trebuchet MS"/>
              </a:rPr>
              <a:t>Why?</a:t>
            </a:r>
            <a:br>
              <a:rPr lang="en-US" dirty="0" smtClean="0">
                <a:latin typeface="Trebuchet MS"/>
                <a:cs typeface="Trebuchet MS"/>
              </a:rPr>
            </a:br>
            <a:r>
              <a:rPr lang="en-US" dirty="0">
                <a:latin typeface="Trebuchet MS"/>
                <a:cs typeface="Trebuchet MS"/>
              </a:rPr>
              <a:t/>
            </a:r>
            <a:br>
              <a:rPr lang="en-US" dirty="0">
                <a:latin typeface="Trebuchet MS"/>
                <a:cs typeface="Trebuchet MS"/>
              </a:rPr>
            </a:br>
            <a:r>
              <a:rPr lang="en-US" dirty="0" smtClean="0">
                <a:latin typeface="Trebuchet MS"/>
                <a:cs typeface="Trebuchet MS"/>
              </a:rPr>
              <a:t>It’s private.</a:t>
            </a:r>
            <a:br>
              <a:rPr lang="en-US" dirty="0" smtClean="0">
                <a:latin typeface="Trebuchet MS"/>
                <a:cs typeface="Trebuchet MS"/>
              </a:rPr>
            </a:br>
            <a:r>
              <a:rPr lang="en-US" dirty="0" smtClean="0">
                <a:latin typeface="Trebuchet MS"/>
                <a:cs typeface="Trebuchet MS"/>
              </a:rPr>
              <a:t>Fast.</a:t>
            </a:r>
            <a:br>
              <a:rPr lang="en-US" dirty="0" smtClean="0">
                <a:latin typeface="Trebuchet MS"/>
                <a:cs typeface="Trebuchet MS"/>
              </a:rPr>
            </a:br>
            <a:r>
              <a:rPr lang="en-US" dirty="0" smtClean="0">
                <a:latin typeface="Trebuchet MS"/>
                <a:cs typeface="Trebuchet MS"/>
              </a:rPr>
              <a:t>At the moment of need.</a:t>
            </a:r>
            <a:br>
              <a:rPr lang="en-US" dirty="0" smtClean="0">
                <a:latin typeface="Trebuchet MS"/>
                <a:cs typeface="Trebuchet MS"/>
              </a:rPr>
            </a:br>
            <a:r>
              <a:rPr lang="en-US" dirty="0" smtClean="0">
                <a:latin typeface="Trebuchet MS"/>
                <a:cs typeface="Trebuchet MS"/>
              </a:rPr>
              <a:t>No effort.</a:t>
            </a:r>
            <a:endParaRPr lang="en-US" dirty="0">
              <a:latin typeface="Trebuchet MS"/>
              <a:cs typeface="Trebuchet MS"/>
            </a:endParaRPr>
          </a:p>
        </p:txBody>
      </p:sp>
    </p:spTree>
    <p:extLst>
      <p:ext uri="{BB962C8B-B14F-4D97-AF65-F5344CB8AC3E}">
        <p14:creationId xmlns:p14="http://schemas.microsoft.com/office/powerpoint/2010/main" val="28815429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TotalTime>
  <Words>114</Words>
  <Application>Microsoft Macintosh PowerPoint</Application>
  <PresentationFormat>On-screen Show (16:9)</PresentationFormat>
  <Paragraphs>23</Paragraphs>
  <Slides>25</Slides>
  <Notes>0</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It’s Time for New Thinking  New Ways</vt:lpstr>
      <vt:lpstr>This is how we do life now.  </vt:lpstr>
      <vt:lpstr>Amazon sales</vt:lpstr>
      <vt:lpstr>Barnes &amp; Noble sales</vt:lpstr>
      <vt:lpstr>PowerPoint Presentation</vt:lpstr>
      <vt:lpstr> Is God real?   Is Jesus God?   Will God help me with this addiction? </vt:lpstr>
      <vt:lpstr>If not already connected to a church, they are not likely to drive to a church, find a pastor, and ask these questions.  You know who  they’re going to ask?</vt:lpstr>
      <vt:lpstr>PowerPoint Presentation</vt:lpstr>
      <vt:lpstr> Why?  It’s private. Fast. At the moment of need. No effort.</vt:lpstr>
      <vt:lpstr>It’s private. Fast. At the moment of need. No effort.</vt:lpstr>
      <vt:lpstr>   private fast at moment of need no effort</vt:lpstr>
      <vt:lpstr>When people have questions about God,  many don’t want a debate or an intimate conversation about it.</vt:lpstr>
      <vt:lpstr>Many want to explore their spiritual questions  on their own.  </vt:lpstr>
      <vt:lpstr>Many are not sure  what they believe, and  are embarrassed they don’t know more.</vt:lpstr>
      <vt:lpstr> Online is comfortable. Safe. They are in control.  No one is challenging them.  Defenses can come down. They can be honest.   </vt:lpstr>
      <vt:lpstr>  “If your God exists, I wonder if he would care about me.  I’ve done some pretty  stupid stuff in my life. My thoughts are that he would look my way in disdain and complete and utter disappointment.”  </vt:lpstr>
      <vt:lpstr>We need to adjust,  to offer our message in a way that people want to receive it.  (a basic marketing principle) </vt:lpstr>
      <vt:lpstr>How did Paul do it?  “To the Jews I became as a Jew,  in order to win Jews.  To those under the law… To those outside the law... To the weak I became weak...  I have become all things to all people that by all means I might save some.”</vt:lpstr>
      <vt:lpstr>If we want a strong ministry, we need to serve people  on their terms.</vt:lpstr>
      <vt:lpstr> You lead someone to Christ, and say...  “Let’s get together in a few days, because I have some really important information to share with you.”  </vt:lpstr>
      <vt:lpstr>They’re thinking… “Drive, to meet you,  in order to get some information?”    </vt:lpstr>
      <vt:lpstr>“Can’t you just text me a link?”</vt:lpstr>
      <vt:lpstr>Does this mean we can’t talk to people anymore?!!</vt:lpstr>
      <vt:lpstr>Just the opposite!  This opens so many more conversations!!</vt:lpstr>
      <vt:lpstr>Conversations about God that are comfortable for both you and them.</vt:lpstr>
    </vt:vector>
  </TitlesOfParts>
  <Company>Cru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It’s Time for New Thinking  New Ways</dc:title>
  <dc:creator>Marilyn Adamson</dc:creator>
  <cp:lastModifiedBy>Marilyn Adamson</cp:lastModifiedBy>
  <cp:revision>3</cp:revision>
  <dcterms:created xsi:type="dcterms:W3CDTF">2016-10-02T19:30:06Z</dcterms:created>
  <dcterms:modified xsi:type="dcterms:W3CDTF">2016-10-02T19:35:45Z</dcterms:modified>
</cp:coreProperties>
</file>